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jpeg" ContentType="image/jpeg"/>
  <Override PartName="/ppt/media/image12.jpeg" ContentType="image/jpe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1103400" y="205308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110340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12812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7152840" y="205308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110340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12812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7152840" y="4244400"/>
            <a:ext cx="2880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568764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110340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w="0">
            <a:noFill/>
          </a:ln>
        </p:spPr>
      </p:pic>
      <p:pic>
        <p:nvPicPr>
          <p:cNvPr id="1" name="Picture 6" descr=""/>
          <p:cNvPicPr/>
          <p:nvPr/>
        </p:nvPicPr>
        <p:blipFill>
          <a:blip r:embed="rId4"/>
          <a:srcRect l="35647" t="0" r="0" b="0"/>
          <a:stretch/>
        </p:blipFill>
        <p:spPr>
          <a:xfrm>
            <a:off x="0" y="2892240"/>
            <a:ext cx="1522080" cy="2365200"/>
          </a:xfrm>
          <a:prstGeom prst="rect">
            <a:avLst/>
          </a:prstGeom>
          <a:ln w="0">
            <a:noFill/>
          </a:ln>
        </p:spPr>
      </p:pic>
      <p:sp>
        <p:nvSpPr>
          <p:cNvPr id="2" name="CustomShape 1"/>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w="0">
            <a:noFill/>
          </a:ln>
        </p:spPr>
      </p:pic>
      <p:pic>
        <p:nvPicPr>
          <p:cNvPr id="4" name="Picture 9" descr=""/>
          <p:cNvPicPr/>
          <p:nvPr/>
        </p:nvPicPr>
        <p:blipFill>
          <a:blip r:embed="rId6"/>
          <a:srcRect l="0" t="0" r="0" b="23333"/>
          <a:stretch/>
        </p:blipFill>
        <p:spPr>
          <a:xfrm>
            <a:off x="8605800" y="6095880"/>
            <a:ext cx="993240" cy="761760"/>
          </a:xfrm>
          <a:prstGeom prst="rect">
            <a:avLst/>
          </a:prstGeom>
          <a:ln w="0">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noAutofit/>
          </a:bodyPr>
          <a:p>
            <a:pPr>
              <a:lnSpc>
                <a:spcPct val="100000"/>
              </a:lnSpc>
            </a:pPr>
            <a:r>
              <a:rPr b="0" lang="tr-TR" sz="7200" spc="-1" strike="noStrike">
                <a:solidFill>
                  <a:srgbClr val="ebebeb"/>
                </a:solidFill>
                <a:latin typeface="Century Gothic"/>
              </a:rPr>
              <a:t>Asıl başlık stilini düzenlemek için tıklayın</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noAutofit/>
          </a:bodyPr>
          <a:p>
            <a:pPr>
              <a:lnSpc>
                <a:spcPct val="100000"/>
              </a:lnSpc>
            </a:pPr>
            <a:fld id="{01225597-BCA5-46A3-A56F-B54E0C84CEB7}" type="datetime">
              <a:rPr b="0" lang="tr-TR" sz="1100" spc="-1" strike="noStrike">
                <a:solidFill>
                  <a:srgbClr val="ffffff">
                    <a:alpha val="60000"/>
                  </a:srgbClr>
                </a:solidFill>
                <a:latin typeface="Century Gothic"/>
              </a:rPr>
              <a:t>24.11.20</a:t>
            </a:fld>
            <a:endParaRPr b="0" lang="tr-TR"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noAutofit/>
          </a:bodyPr>
          <a:p>
            <a:endParaRPr b="0" lang="tr-TR"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59FCA6C5-5414-4497-B5DE-765092DAE787}" type="slidenum">
              <a:rPr b="0" lang="tr-TR" sz="2800" spc="-1" strike="noStrike">
                <a:solidFill>
                  <a:srgbClr val="ffffff"/>
                </a:solidFill>
                <a:latin typeface="Century Gothic"/>
              </a:rPr>
              <a:t>&lt;number&gt;</a:t>
            </a:fld>
            <a:endParaRPr b="0" lang="tr-TR"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Anahat metninin biçimini düzenlemek için tıklayın</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İkinci Anahat Düzeyi</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Üçüncü Anahat Düzeyi</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Dördüncü Anahat Düzeyi</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Beşinci Anahat Düzeyi</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Altıncı Anahat Düzeyi</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Yedinci Anahat Düzeyi</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w="0">
            <a:noFill/>
          </a:ln>
        </p:spPr>
      </p:pic>
      <p:pic>
        <p:nvPicPr>
          <p:cNvPr id="48" name="Picture 6" descr=""/>
          <p:cNvPicPr/>
          <p:nvPr/>
        </p:nvPicPr>
        <p:blipFill>
          <a:blip r:embed="rId4"/>
          <a:srcRect l="35647" t="0" r="0" b="0"/>
          <a:stretch/>
        </p:blipFill>
        <p:spPr>
          <a:xfrm>
            <a:off x="0" y="2892240"/>
            <a:ext cx="1522080" cy="2365200"/>
          </a:xfrm>
          <a:prstGeom prst="rect">
            <a:avLst/>
          </a:prstGeom>
          <a:ln w="0">
            <a:noFill/>
          </a:ln>
        </p:spPr>
      </p:pic>
      <p:sp>
        <p:nvSpPr>
          <p:cNvPr id="49" name="CustomShape 1"/>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w="0">
            <a:noFill/>
          </a:ln>
        </p:spPr>
      </p:pic>
      <p:pic>
        <p:nvPicPr>
          <p:cNvPr id="51" name="Picture 9" descr=""/>
          <p:cNvPicPr/>
          <p:nvPr/>
        </p:nvPicPr>
        <p:blipFill>
          <a:blip r:embed="rId6"/>
          <a:srcRect l="0" t="0" r="0" b="23333"/>
          <a:stretch/>
        </p:blipFill>
        <p:spPr>
          <a:xfrm>
            <a:off x="8605800" y="6095880"/>
            <a:ext cx="993240" cy="761760"/>
          </a:xfrm>
          <a:prstGeom prst="rect">
            <a:avLst/>
          </a:prstGeom>
          <a:ln w="0">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noAutofit/>
          </a:bodyPr>
          <a:p>
            <a:pPr>
              <a:lnSpc>
                <a:spcPct val="100000"/>
              </a:lnSpc>
            </a:pPr>
            <a:r>
              <a:rPr b="0" lang="tr-TR" sz="4200" spc="-1" strike="noStrike">
                <a:solidFill>
                  <a:srgbClr val="ebebeb"/>
                </a:solidFill>
                <a:latin typeface="Century Gothic"/>
              </a:rPr>
              <a:t>Asıl başlık stilini düzenlemek için tıklayın</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Asıl metin stillerini düzenlemek için tıklayın</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tr-TR" sz="1800" spc="-1" strike="noStrike">
                <a:solidFill>
                  <a:srgbClr val="ffffff"/>
                </a:solidFill>
                <a:latin typeface="Century Gothic"/>
              </a:rPr>
              <a:t>İkinci düzey</a:t>
            </a:r>
            <a:endParaRPr b="0" lang="en-US" sz="1800" spc="-1" strike="noStrike">
              <a:solidFill>
                <a:srgbClr val="ffffff"/>
              </a:solidFill>
              <a:latin typeface="Century Gothic"/>
            </a:endParaRPr>
          </a:p>
          <a:p>
            <a:pPr lvl="2" marL="1143000" indent="-228240">
              <a:lnSpc>
                <a:spcPct val="100000"/>
              </a:lnSpc>
              <a:spcBef>
                <a:spcPts val="1001"/>
              </a:spcBef>
              <a:buClr>
                <a:srgbClr val="8ad0d6"/>
              </a:buClr>
              <a:buSzPct val="80000"/>
              <a:buFont typeface="Wingdings 3" charset="2"/>
              <a:buChar char=""/>
            </a:pPr>
            <a:r>
              <a:rPr b="0" lang="tr-TR" sz="1600" spc="-1" strike="noStrike">
                <a:solidFill>
                  <a:srgbClr val="ffffff"/>
                </a:solidFill>
                <a:latin typeface="Century Gothic"/>
              </a:rPr>
              <a:t>Üçüncü düzey</a:t>
            </a:r>
            <a:endParaRPr b="0" lang="en-US" sz="1600" spc="-1" strike="noStrike">
              <a:solidFill>
                <a:srgbClr val="ffffff"/>
              </a:solidFill>
              <a:latin typeface="Century Gothic"/>
            </a:endParaRPr>
          </a:p>
          <a:p>
            <a:pPr lvl="3" marL="1600200" indent="-228240">
              <a:lnSpc>
                <a:spcPct val="100000"/>
              </a:lnSpc>
              <a:spcBef>
                <a:spcPts val="1001"/>
              </a:spcBef>
              <a:buClr>
                <a:srgbClr val="8ad0d6"/>
              </a:buClr>
              <a:buSzPct val="80000"/>
              <a:buFont typeface="Wingdings 3" charset="2"/>
              <a:buChar char=""/>
            </a:pPr>
            <a:r>
              <a:rPr b="0" lang="tr-TR" sz="1400" spc="-1" strike="noStrike">
                <a:solidFill>
                  <a:srgbClr val="ffffff"/>
                </a:solidFill>
                <a:latin typeface="Century Gothic"/>
              </a:rPr>
              <a:t>Dördüncü düzey</a:t>
            </a:r>
            <a:endParaRPr b="0" lang="en-US" sz="1400" spc="-1" strike="noStrike">
              <a:solidFill>
                <a:srgbClr val="ffffff"/>
              </a:solidFill>
              <a:latin typeface="Century Gothic"/>
            </a:endParaRPr>
          </a:p>
          <a:p>
            <a:pPr lvl="4" marL="2057400" indent="-228240">
              <a:lnSpc>
                <a:spcPct val="100000"/>
              </a:lnSpc>
              <a:spcBef>
                <a:spcPts val="1001"/>
              </a:spcBef>
              <a:buClr>
                <a:srgbClr val="8ad0d6"/>
              </a:buClr>
              <a:buSzPct val="80000"/>
              <a:buFont typeface="Wingdings 3" charset="2"/>
              <a:buChar char=""/>
            </a:pPr>
            <a:r>
              <a:rPr b="0" lang="tr-TR" sz="1400" spc="-1" strike="noStrike">
                <a:solidFill>
                  <a:srgbClr val="ffffff"/>
                </a:solidFill>
                <a:latin typeface="Century Gothic"/>
              </a:rPr>
              <a:t>Beşinci düzey</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noAutofit/>
          </a:bodyPr>
          <a:p>
            <a:pPr>
              <a:lnSpc>
                <a:spcPct val="100000"/>
              </a:lnSpc>
            </a:pPr>
            <a:fld id="{C9D7E837-0189-4FEE-B90F-8AE3BF6AEF5A}" type="datetime">
              <a:rPr b="0" lang="tr-TR" sz="1100" spc="-1" strike="noStrike">
                <a:solidFill>
                  <a:srgbClr val="ffffff">
                    <a:alpha val="60000"/>
                  </a:srgbClr>
                </a:solidFill>
                <a:latin typeface="Century Gothic"/>
              </a:rPr>
              <a:t>24.11.20</a:t>
            </a:fld>
            <a:endParaRPr b="0" lang="tr-TR"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noAutofit/>
          </a:bodyPr>
          <a:p>
            <a:endParaRPr b="0" lang="tr-TR"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noAutofit/>
          </a:bodyPr>
          <a:p>
            <a:pPr algn="ctr">
              <a:lnSpc>
                <a:spcPct val="100000"/>
              </a:lnSpc>
            </a:pPr>
            <a:fld id="{FB4C15B6-C9D5-4289-B346-903139A049C0}" type="slidenum">
              <a:rPr b="0" lang="tr-TR" sz="2800" spc="-1" strike="noStrike">
                <a:solidFill>
                  <a:srgbClr val="ffffff"/>
                </a:solidFill>
                <a:latin typeface="Century Gothic"/>
              </a:rPr>
              <a:t>&lt;number&gt;</a:t>
            </a:fld>
            <a:endParaRPr b="0" lang="tr-TR"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4" name="Resim 4" descr="bilgisayar, oturma, tablo, dizüstü içeren bir resim&#10;&#10;Açıklama otomatik olarak oluşturuldu"/>
          <p:cNvPicPr/>
          <p:nvPr/>
        </p:nvPicPr>
        <p:blipFill>
          <a:blip r:embed="rId1"/>
          <a:srcRect l="9071" t="0" r="4036" b="5"/>
          <a:stretch/>
        </p:blipFill>
        <p:spPr>
          <a:xfrm>
            <a:off x="0" y="516960"/>
            <a:ext cx="5298480" cy="6096960"/>
          </a:xfrm>
          <a:prstGeom prst="rect">
            <a:avLst/>
          </a:prstGeom>
          <a:ln w="0">
            <a:noFill/>
          </a:ln>
        </p:spPr>
      </p:pic>
      <p:sp>
        <p:nvSpPr>
          <p:cNvPr id="95" name="CustomShape 1"/>
          <p:cNvSpPr/>
          <p:nvPr/>
        </p:nvSpPr>
        <p:spPr>
          <a:xfrm>
            <a:off x="5497560" y="1730880"/>
            <a:ext cx="6167160" cy="3237480"/>
          </a:xfrm>
          <a:prstGeom prst="roundRect">
            <a:avLst>
              <a:gd name="adj" fmla="val 16667"/>
            </a:avLst>
          </a:prstGeom>
          <a:ln cap="rnd">
            <a:round/>
          </a:ln>
        </p:spPr>
        <p:style>
          <a:lnRef idx="2">
            <a:schemeClr val="accent1">
              <a:shade val="50000"/>
            </a:schemeClr>
          </a:lnRef>
          <a:fillRef idx="1">
            <a:schemeClr val="accent1"/>
          </a:fillRef>
          <a:effectRef idx="0">
            <a:schemeClr val="accent1"/>
          </a:effectRef>
          <a:fontRef idx="minor"/>
        </p:style>
      </p:sp>
      <p:sp>
        <p:nvSpPr>
          <p:cNvPr id="96" name="TextShape 2"/>
          <p:cNvSpPr txBox="1"/>
          <p:nvPr/>
        </p:nvSpPr>
        <p:spPr>
          <a:xfrm>
            <a:off x="8978040" y="4362120"/>
            <a:ext cx="2686680" cy="433440"/>
          </a:xfrm>
          <a:prstGeom prst="rect">
            <a:avLst/>
          </a:prstGeom>
          <a:noFill/>
          <a:ln w="0">
            <a:noFill/>
          </a:ln>
        </p:spPr>
        <p:txBody>
          <a:bodyPr>
            <a:noAutofit/>
          </a:bodyPr>
          <a:p>
            <a:pPr>
              <a:lnSpc>
                <a:spcPct val="100000"/>
              </a:lnSpc>
            </a:pPr>
            <a:r>
              <a:rPr b="0" lang="tr-TR" sz="1800" spc="-1" strike="noStrike">
                <a:solidFill>
                  <a:srgbClr val="000000"/>
                </a:solidFill>
                <a:latin typeface="Century Gothic"/>
              </a:rPr>
              <a:t>Your Online Library</a:t>
            </a:r>
            <a:endParaRPr b="0" lang="en-US" sz="1800" spc="-1" strike="noStrike">
              <a:solidFill>
                <a:srgbClr val="ffffff"/>
              </a:solidFill>
              <a:latin typeface="Century Gothic"/>
            </a:endParaRPr>
          </a:p>
        </p:txBody>
      </p:sp>
      <p:sp>
        <p:nvSpPr>
          <p:cNvPr id="97" name="CustomShape 3"/>
          <p:cNvSpPr/>
          <p:nvPr/>
        </p:nvSpPr>
        <p:spPr>
          <a:xfrm>
            <a:off x="6048360" y="2580120"/>
            <a:ext cx="5066280" cy="760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tr-TR" sz="4400" spc="-1" strike="noStrike">
                <a:solidFill>
                  <a:srgbClr val="d9bed7"/>
                </a:solidFill>
                <a:latin typeface="Cooper Black"/>
              </a:rPr>
              <a:t>www.di-lib.com</a:t>
            </a:r>
            <a:endParaRPr b="0" lang="tr-TR" sz="4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Highlights</a:t>
            </a:r>
            <a:endParaRPr b="0" lang="en-US" sz="4200" spc="-1" strike="noStrike">
              <a:solidFill>
                <a:srgbClr val="ffffff"/>
              </a:solidFill>
              <a:latin typeface="Century Gothic"/>
            </a:endParaRPr>
          </a:p>
        </p:txBody>
      </p:sp>
      <p:sp>
        <p:nvSpPr>
          <p:cNvPr id="115" name="TextShape 2"/>
          <p:cNvSpPr txBox="1"/>
          <p:nvPr/>
        </p:nvSpPr>
        <p:spPr>
          <a:xfrm>
            <a:off x="1103400" y="2053080"/>
            <a:ext cx="10167840" cy="4195080"/>
          </a:xfrm>
          <a:prstGeom prst="rect">
            <a:avLst/>
          </a:prstGeom>
          <a:noFill/>
          <a:ln w="0">
            <a:noFill/>
          </a:ln>
        </p:spPr>
        <p:txBody>
          <a:bodyPr>
            <a:normAutofit/>
          </a:bodyPr>
          <a:p>
            <a:pPr marL="343080" indent="-342720">
              <a:lnSpc>
                <a:spcPct val="100000"/>
              </a:lnSpc>
              <a:spcBef>
                <a:spcPts val="1001"/>
              </a:spcBef>
              <a:buClr>
                <a:srgbClr val="8ad0d6"/>
              </a:buClr>
              <a:buSzPct val="80000"/>
              <a:buFont typeface="Wingdings 3" charset="2"/>
              <a:buChar char=""/>
            </a:pPr>
            <a:r>
              <a:rPr b="0" lang="en-US" sz="2800" spc="-1" strike="noStrike">
                <a:solidFill>
                  <a:srgbClr val="ffffff"/>
                </a:solidFill>
                <a:latin typeface="Calibri"/>
              </a:rPr>
              <a:t>I am a amator writer. For many years I wrote many books but none of them has been published. Publishers didn’t like my books or they th</a:t>
            </a:r>
            <a:r>
              <a:rPr b="0" lang="tr-TR" sz="2800" spc="-1" strike="noStrike">
                <a:solidFill>
                  <a:srgbClr val="ffffff"/>
                </a:solidFill>
                <a:latin typeface="Calibri"/>
              </a:rPr>
              <a:t>ought </a:t>
            </a:r>
            <a:r>
              <a:rPr b="0" lang="en-US" sz="2800" spc="-1" strike="noStrike">
                <a:solidFill>
                  <a:srgbClr val="ffffff"/>
                </a:solidFill>
                <a:latin typeface="Calibri"/>
              </a:rPr>
              <a:t>they couldn’t earn much money. This made me very upset for many years. But some time ago I heard a</a:t>
            </a:r>
            <a:r>
              <a:rPr b="0" lang="tr-TR" sz="2800" spc="-1" strike="noStrike">
                <a:solidFill>
                  <a:srgbClr val="ffffff"/>
                </a:solidFill>
                <a:latin typeface="Calibri"/>
              </a:rPr>
              <a:t>n</a:t>
            </a:r>
            <a:r>
              <a:rPr b="0" lang="en-US" sz="2800" spc="-1" strike="noStrike">
                <a:solidFill>
                  <a:srgbClr val="ffffff"/>
                </a:solidFill>
                <a:latin typeface="Calibri"/>
              </a:rPr>
              <a:t> app that named Di-Lib. I found I can publish my books on the system online </a:t>
            </a:r>
            <a:r>
              <a:rPr b="0" lang="tr-TR" sz="2800" spc="-1" strike="noStrike">
                <a:solidFill>
                  <a:srgbClr val="ffffff"/>
                </a:solidFill>
                <a:latin typeface="Calibri"/>
              </a:rPr>
              <a:t>so</a:t>
            </a:r>
            <a:r>
              <a:rPr b="0" lang="en-US" sz="2800" spc="-1" strike="noStrike">
                <a:solidFill>
                  <a:srgbClr val="ffffff"/>
                </a:solidFill>
                <a:latin typeface="Calibri"/>
              </a:rPr>
              <a:t> I registered and published my books. People loved them. They posted thousands of good review to my books. With the help of Di-Lib I published my books.</a:t>
            </a:r>
            <a:endParaRPr b="0" lang="en-US" sz="2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646200" y="39960"/>
            <a:ext cx="9404280" cy="1400040"/>
          </a:xfrm>
          <a:prstGeom prst="rect">
            <a:avLst/>
          </a:prstGeom>
          <a:noFill/>
          <a:ln w="0">
            <a:noFill/>
          </a:ln>
        </p:spPr>
        <p:txBody>
          <a:bodyPr lIns="0" rIns="0" tIns="0" bIns="0" anchor="ctr">
            <a:noAutofit/>
          </a:bodyPr>
          <a:p>
            <a:r>
              <a:rPr b="0" lang="en-US" sz="4200" spc="-1" strike="noStrike">
                <a:solidFill>
                  <a:srgbClr val="ffffff"/>
                </a:solidFill>
                <a:latin typeface="Century Gothic"/>
              </a:rPr>
              <a:t>Use Case Diagram</a:t>
            </a:r>
            <a:endParaRPr b="0" lang="en-US" sz="4200" spc="-1" strike="noStrike">
              <a:solidFill>
                <a:srgbClr val="ffffff"/>
              </a:solidFill>
              <a:latin typeface="Century Gothic"/>
            </a:endParaRPr>
          </a:p>
        </p:txBody>
      </p:sp>
      <p:pic>
        <p:nvPicPr>
          <p:cNvPr id="117" name="" descr=""/>
          <p:cNvPicPr/>
          <p:nvPr/>
        </p:nvPicPr>
        <p:blipFill>
          <a:blip r:embed="rId1"/>
          <a:stretch/>
        </p:blipFill>
        <p:spPr>
          <a:xfrm>
            <a:off x="1800000" y="1260000"/>
            <a:ext cx="8295120" cy="5400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Our Sprint Plan</a:t>
            </a:r>
            <a:endParaRPr b="0" lang="en-US" sz="4200" spc="-1" strike="noStrike">
              <a:solidFill>
                <a:srgbClr val="ffffff"/>
              </a:solidFill>
              <a:latin typeface="Century Gothic"/>
            </a:endParaRPr>
          </a:p>
        </p:txBody>
      </p:sp>
      <p:pic>
        <p:nvPicPr>
          <p:cNvPr id="119" name="Resim 3" descr="metin içeren bir resim&#10;&#10;Açıklama otomatik olarak oluşturuldu"/>
          <p:cNvPicPr/>
          <p:nvPr/>
        </p:nvPicPr>
        <p:blipFill>
          <a:blip r:embed="rId1"/>
          <a:stretch/>
        </p:blipFill>
        <p:spPr>
          <a:xfrm>
            <a:off x="646200" y="2375640"/>
            <a:ext cx="11266560" cy="26287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3200" spc="-1" strike="noStrike">
                <a:solidFill>
                  <a:srgbClr val="ebebeb"/>
                </a:solidFill>
                <a:latin typeface="Century Gothic"/>
              </a:rPr>
              <a:t>Demo of the User Interface</a:t>
            </a:r>
            <a:br/>
            <a:r>
              <a:rPr b="0" lang="tr-TR" sz="3200" spc="-1" strike="noStrike">
                <a:solidFill>
                  <a:srgbClr val="ebebeb"/>
                </a:solidFill>
                <a:latin typeface="Century Gothic"/>
              </a:rPr>
              <a:t>-Main Page</a:t>
            </a:r>
            <a:endParaRPr b="0" lang="en-US" sz="3200" spc="-1" strike="noStrike">
              <a:solidFill>
                <a:srgbClr val="ffffff"/>
              </a:solidFill>
              <a:latin typeface="Century Gothic"/>
            </a:endParaRPr>
          </a:p>
        </p:txBody>
      </p:sp>
      <p:pic>
        <p:nvPicPr>
          <p:cNvPr id="121" name="Resim 4" descr="tablo içeren bir resim&#10;&#10;Açıklama otomatik olarak oluşturuldu"/>
          <p:cNvPicPr/>
          <p:nvPr/>
        </p:nvPicPr>
        <p:blipFill>
          <a:blip r:embed="rId1"/>
          <a:stretch/>
        </p:blipFill>
        <p:spPr>
          <a:xfrm>
            <a:off x="1285560" y="1641600"/>
            <a:ext cx="9404280" cy="4676400"/>
          </a:xfrm>
          <a:prstGeom prst="rect">
            <a:avLst/>
          </a:prstGeom>
          <a:ln w="0">
            <a:noFill/>
          </a:ln>
        </p:spPr>
      </p:pic>
      <p:pic>
        <p:nvPicPr>
          <p:cNvPr id="122" name="Resim 2" descr=""/>
          <p:cNvPicPr/>
          <p:nvPr/>
        </p:nvPicPr>
        <p:blipFill>
          <a:blip r:embed="rId2"/>
          <a:stretch/>
        </p:blipFill>
        <p:spPr>
          <a:xfrm>
            <a:off x="1389960" y="1728360"/>
            <a:ext cx="941400" cy="402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3200" spc="-1" strike="noStrike">
                <a:solidFill>
                  <a:srgbClr val="ebebeb"/>
                </a:solidFill>
                <a:latin typeface="Century Gothic"/>
              </a:rPr>
              <a:t>Demo of the User Interface</a:t>
            </a:r>
            <a:br/>
            <a:r>
              <a:rPr b="0" lang="tr-TR" sz="3200" spc="-1" strike="noStrike">
                <a:solidFill>
                  <a:srgbClr val="ebebeb"/>
                </a:solidFill>
                <a:latin typeface="Century Gothic"/>
              </a:rPr>
              <a:t>-Categories</a:t>
            </a:r>
            <a:endParaRPr b="0" lang="en-US" sz="3200" spc="-1" strike="noStrike">
              <a:solidFill>
                <a:srgbClr val="ffffff"/>
              </a:solidFill>
              <a:latin typeface="Century Gothic"/>
            </a:endParaRPr>
          </a:p>
        </p:txBody>
      </p:sp>
      <p:pic>
        <p:nvPicPr>
          <p:cNvPr id="124" name="İçerik Yer Tutucusu 4" descr=""/>
          <p:cNvPicPr/>
          <p:nvPr/>
        </p:nvPicPr>
        <p:blipFill>
          <a:blip r:embed="rId1"/>
          <a:stretch/>
        </p:blipFill>
        <p:spPr>
          <a:xfrm>
            <a:off x="1295640" y="1648080"/>
            <a:ext cx="9583560" cy="4694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3200" spc="-1" strike="noStrike">
                <a:solidFill>
                  <a:srgbClr val="ebebeb"/>
                </a:solidFill>
                <a:latin typeface="Century Gothic"/>
              </a:rPr>
              <a:t>Demo of the User Interface</a:t>
            </a:r>
            <a:br/>
            <a:r>
              <a:rPr b="0" lang="tr-TR" sz="3200" spc="-1" strike="noStrike">
                <a:solidFill>
                  <a:srgbClr val="ebebeb"/>
                </a:solidFill>
                <a:latin typeface="Century Gothic"/>
              </a:rPr>
              <a:t>-Profile</a:t>
            </a:r>
            <a:endParaRPr b="0" lang="en-US" sz="3200" spc="-1" strike="noStrike">
              <a:solidFill>
                <a:srgbClr val="ffffff"/>
              </a:solidFill>
              <a:latin typeface="Century Gothic"/>
            </a:endParaRPr>
          </a:p>
        </p:txBody>
      </p:sp>
      <p:pic>
        <p:nvPicPr>
          <p:cNvPr id="126" name="İçerik Yer Tutucusu 4" descr=""/>
          <p:cNvPicPr/>
          <p:nvPr/>
        </p:nvPicPr>
        <p:blipFill>
          <a:blip r:embed="rId1"/>
          <a:stretch/>
        </p:blipFill>
        <p:spPr>
          <a:xfrm>
            <a:off x="1308600" y="1641600"/>
            <a:ext cx="9850680" cy="4672440"/>
          </a:xfrm>
          <a:prstGeom prst="rect">
            <a:avLst/>
          </a:prstGeom>
          <a:ln w="0">
            <a:noFill/>
          </a:ln>
        </p:spPr>
      </p:pic>
      <p:pic>
        <p:nvPicPr>
          <p:cNvPr id="127" name="Resim 2" descr=""/>
          <p:cNvPicPr/>
          <p:nvPr/>
        </p:nvPicPr>
        <p:blipFill>
          <a:blip r:embed="rId2"/>
          <a:stretch/>
        </p:blipFill>
        <p:spPr>
          <a:xfrm>
            <a:off x="1377720" y="1719000"/>
            <a:ext cx="1008360" cy="4021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3200" spc="-1" strike="noStrike">
                <a:solidFill>
                  <a:srgbClr val="ebebeb"/>
                </a:solidFill>
                <a:latin typeface="Century Gothic"/>
              </a:rPr>
              <a:t>Demo of the User Interface</a:t>
            </a:r>
            <a:br/>
            <a:r>
              <a:rPr b="0" lang="tr-TR" sz="3200" spc="-1" strike="noStrike">
                <a:solidFill>
                  <a:srgbClr val="ebebeb"/>
                </a:solidFill>
                <a:latin typeface="Century Gothic"/>
              </a:rPr>
              <a:t>-Adding Book</a:t>
            </a:r>
            <a:endParaRPr b="0" lang="en-US" sz="3200" spc="-1" strike="noStrike">
              <a:solidFill>
                <a:srgbClr val="ffffff"/>
              </a:solidFill>
              <a:latin typeface="Century Gothic"/>
            </a:endParaRPr>
          </a:p>
        </p:txBody>
      </p:sp>
      <p:pic>
        <p:nvPicPr>
          <p:cNvPr id="129" name="İçerik Yer Tutucusu 4" descr=""/>
          <p:cNvPicPr/>
          <p:nvPr/>
        </p:nvPicPr>
        <p:blipFill>
          <a:blip r:embed="rId1"/>
          <a:stretch/>
        </p:blipFill>
        <p:spPr>
          <a:xfrm>
            <a:off x="1266120" y="1629720"/>
            <a:ext cx="9874440" cy="4779000"/>
          </a:xfrm>
          <a:prstGeom prst="rect">
            <a:avLst/>
          </a:prstGeom>
          <a:ln w="0">
            <a:noFill/>
          </a:ln>
        </p:spPr>
      </p:pic>
      <p:pic>
        <p:nvPicPr>
          <p:cNvPr id="130" name="Resim 2" descr=""/>
          <p:cNvPicPr/>
          <p:nvPr/>
        </p:nvPicPr>
        <p:blipFill>
          <a:blip r:embed="rId2"/>
          <a:stretch/>
        </p:blipFill>
        <p:spPr>
          <a:xfrm>
            <a:off x="1398600" y="1736280"/>
            <a:ext cx="914400" cy="4485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What We Learn</a:t>
            </a:r>
            <a:endParaRPr b="0" lang="en-US" sz="4200" spc="-1" strike="noStrike">
              <a:solidFill>
                <a:srgbClr val="ffffff"/>
              </a:solidFill>
              <a:latin typeface="Century Gothic"/>
            </a:endParaRPr>
          </a:p>
        </p:txBody>
      </p:sp>
      <p:sp>
        <p:nvSpPr>
          <p:cNvPr id="132" name="TextShape 2"/>
          <p:cNvSpPr txBox="1"/>
          <p:nvPr/>
        </p:nvSpPr>
        <p:spPr>
          <a:xfrm>
            <a:off x="1103400" y="2053080"/>
            <a:ext cx="894636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learned customer-developer relations.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learned how to work as a team.</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learned we need to care about users requests.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learned the challenges of a Project.</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learned how to make a technical plan.</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3022560" y="2728800"/>
            <a:ext cx="6146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Thank You For Listening</a:t>
            </a:r>
            <a:endParaRPr b="0" lang="en-US" sz="4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646200" y="452880"/>
            <a:ext cx="9404280" cy="1400040"/>
          </a:xfrm>
          <a:prstGeom prst="rect">
            <a:avLst/>
          </a:prstGeom>
          <a:noFill/>
          <a:ln w="0">
            <a:noFill/>
          </a:ln>
        </p:spPr>
        <p:txBody>
          <a:bodyPr lIns="0" rIns="0" tIns="0" bIns="0" anchor="ctr">
            <a:noAutofit/>
          </a:bodyPr>
          <a:p>
            <a:r>
              <a:rPr b="0" lang="en-US" sz="4200" spc="-1" strike="noStrike">
                <a:solidFill>
                  <a:srgbClr val="ffffff"/>
                </a:solidFill>
                <a:latin typeface="Century Gothic"/>
              </a:rPr>
              <a:t>Our Team</a:t>
            </a:r>
            <a:endParaRPr b="0" lang="en-US" sz="4200" spc="-1" strike="noStrike">
              <a:solidFill>
                <a:srgbClr val="ffffff"/>
              </a:solidFill>
              <a:latin typeface="Century Gothic"/>
            </a:endParaRPr>
          </a:p>
        </p:txBody>
      </p:sp>
      <p:sp>
        <p:nvSpPr>
          <p:cNvPr id="99" name="TextShape 2"/>
          <p:cNvSpPr txBox="1"/>
          <p:nvPr/>
        </p:nvSpPr>
        <p:spPr>
          <a:xfrm>
            <a:off x="720000" y="1620000"/>
            <a:ext cx="9000000" cy="4680000"/>
          </a:xfrm>
          <a:prstGeom prst="rect">
            <a:avLst/>
          </a:prstGeom>
          <a:noFill/>
          <a:ln w="0">
            <a:noFill/>
          </a:ln>
        </p:spPr>
        <p:txBody>
          <a:bodyPr lIns="0" rIns="0" tIns="0" bIns="0" anchor="ctr">
            <a:noAutofit/>
          </a:bodyPr>
          <a:p>
            <a:r>
              <a:rPr b="0" lang="en-US" sz="2500" spc="-1" strike="noStrike">
                <a:solidFill>
                  <a:srgbClr val="ffffff"/>
                </a:solidFill>
                <a:latin typeface="Century Gothic"/>
              </a:rPr>
              <a:t>171805011 - Atakan Üner</a:t>
            </a:r>
            <a:br/>
            <a:r>
              <a:rPr b="0" lang="en-US" sz="2500" spc="-1" strike="noStrike">
                <a:solidFill>
                  <a:srgbClr val="ffffff"/>
                </a:solidFill>
                <a:latin typeface="Century Gothic"/>
              </a:rPr>
              <a:t>171805046 - Uygar Utku Öztürk</a:t>
            </a:r>
            <a:br/>
            <a:r>
              <a:rPr b="0" lang="en-US" sz="2500" spc="-1" strike="noStrike">
                <a:solidFill>
                  <a:srgbClr val="ffffff"/>
                </a:solidFill>
                <a:latin typeface="Century Gothic"/>
              </a:rPr>
              <a:t>171805028 - Onur Andıç</a:t>
            </a:r>
            <a:endParaRPr b="0" lang="en-US" sz="25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What is Di-Lib ?</a:t>
            </a:r>
            <a:endParaRPr b="0" lang="en-US" sz="4200" spc="-1" strike="noStrike">
              <a:solidFill>
                <a:srgbClr val="ffffff"/>
              </a:solidFill>
              <a:latin typeface="Century Gothic"/>
            </a:endParaRPr>
          </a:p>
        </p:txBody>
      </p:sp>
      <p:sp>
        <p:nvSpPr>
          <p:cNvPr id="101" name="TextShape 2"/>
          <p:cNvSpPr txBox="1"/>
          <p:nvPr/>
        </p:nvSpPr>
        <p:spPr>
          <a:xfrm>
            <a:off x="1103400" y="2053080"/>
            <a:ext cx="894636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Di-Lib is a online platform you can find, read and publish books. Readers can add books to their readlists. Writers can publish their books with other users. People can make comments to the book they read. </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Shortly it is a platform that makes readers’s and writers’s life much more easy.</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Our Target Group</a:t>
            </a:r>
            <a:endParaRPr b="0" lang="en-US" sz="4200" spc="-1" strike="noStrike">
              <a:solidFill>
                <a:srgbClr val="ffffff"/>
              </a:solidFill>
              <a:latin typeface="Century Gothic"/>
            </a:endParaRPr>
          </a:p>
        </p:txBody>
      </p:sp>
      <p:sp>
        <p:nvSpPr>
          <p:cNvPr id="103" name="TextShape 2"/>
          <p:cNvSpPr txBox="1"/>
          <p:nvPr/>
        </p:nvSpPr>
        <p:spPr>
          <a:xfrm>
            <a:off x="1103400" y="2053080"/>
            <a:ext cx="894636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want to reach everyone who can read. From 10 to 90 everyone who likes to read and share thier opinions will be welcomed here. No matter what is your age, your gender, your work. If you can read, enjoy it. </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What You Need</a:t>
            </a:r>
            <a:endParaRPr b="0" lang="en-US" sz="4200" spc="-1" strike="noStrike">
              <a:solidFill>
                <a:srgbClr val="ffffff"/>
              </a:solidFill>
              <a:latin typeface="Century Gothic"/>
            </a:endParaRPr>
          </a:p>
        </p:txBody>
      </p:sp>
      <p:sp>
        <p:nvSpPr>
          <p:cNvPr id="105" name="TextShape 2"/>
          <p:cNvSpPr txBox="1"/>
          <p:nvPr/>
        </p:nvSpPr>
        <p:spPr>
          <a:xfrm>
            <a:off x="1103400" y="2053080"/>
            <a:ext cx="894636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If you want to visit our site, you just need 2 things: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1-) Internet Access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2-) An internet-capable device</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That is all you need. </a:t>
            </a: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System Capabilities </a:t>
            </a:r>
            <a:endParaRPr b="0" lang="en-US" sz="4200" spc="-1" strike="noStrike">
              <a:solidFill>
                <a:srgbClr val="ffffff"/>
              </a:solidFill>
              <a:latin typeface="Century Gothic"/>
            </a:endParaRPr>
          </a:p>
        </p:txBody>
      </p:sp>
      <p:sp>
        <p:nvSpPr>
          <p:cNvPr id="107" name="TextShape 2"/>
          <p:cNvSpPr txBox="1"/>
          <p:nvPr/>
        </p:nvSpPr>
        <p:spPr>
          <a:xfrm>
            <a:off x="1103400" y="2053080"/>
            <a:ext cx="894636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What you can do on our system ?</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1-) You can search for any book.</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2-) You can search for any category.</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3-) You can create your own library.</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4-) You can make comments and share your opinions about the books.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5-) You can publish your own book.</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On Going Development</a:t>
            </a:r>
            <a:endParaRPr b="0" lang="en-US" sz="4200" spc="-1" strike="noStrike">
              <a:solidFill>
                <a:srgbClr val="ffffff"/>
              </a:solidFill>
              <a:latin typeface="Century Gothic"/>
            </a:endParaRPr>
          </a:p>
        </p:txBody>
      </p:sp>
      <p:sp>
        <p:nvSpPr>
          <p:cNvPr id="109" name="TextShape 2"/>
          <p:cNvSpPr txBox="1"/>
          <p:nvPr/>
        </p:nvSpPr>
        <p:spPr>
          <a:xfrm>
            <a:off x="1103400" y="2053080"/>
            <a:ext cx="10438200" cy="419508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are adding some new features for you. </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1-) You will be able to add someone as a friend.</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2-) You will be able to create private chat rooms for 2 or more people.</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3-) You will be able to upload images to your profile.</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4-) You will be able to upload videos to your profile.</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5-) There will be a ‘News Tab’ about new books, critics, writers etc.</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6-) There will be live stream feature for digital fan meetings.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Highlights</a:t>
            </a:r>
            <a:endParaRPr b="0" lang="en-US" sz="4200" spc="-1" strike="noStrike">
              <a:solidFill>
                <a:srgbClr val="ffffff"/>
              </a:solidFill>
              <a:latin typeface="Century Gothic"/>
            </a:endParaRPr>
          </a:p>
        </p:txBody>
      </p:sp>
      <p:sp>
        <p:nvSpPr>
          <p:cNvPr id="111" name="TextShape 2"/>
          <p:cNvSpPr txBox="1"/>
          <p:nvPr/>
        </p:nvSpPr>
        <p:spPr>
          <a:xfrm>
            <a:off x="1103400" y="1380960"/>
            <a:ext cx="10442160" cy="4867200"/>
          </a:xfrm>
          <a:prstGeom prst="rect">
            <a:avLst/>
          </a:prstGeom>
          <a:noFill/>
          <a:ln w="0">
            <a:noFill/>
          </a:ln>
        </p:spPr>
        <p:txBody>
          <a:bodyPr>
            <a:noAutofit/>
          </a:bodyPr>
          <a:p>
            <a:pPr marL="343080" indent="-342720">
              <a:lnSpc>
                <a:spcPct val="100000"/>
              </a:lnSpc>
              <a:spcBef>
                <a:spcPts val="1001"/>
              </a:spcBef>
              <a:buClr>
                <a:srgbClr val="8ad0d6"/>
              </a:buClr>
              <a:buSzPct val="80000"/>
              <a:buFont typeface="Wingdings 3" charset="2"/>
              <a:buChar char=""/>
            </a:pPr>
            <a:r>
              <a:rPr b="0" lang="tr-TR" sz="2000" spc="-1" strike="noStrike">
                <a:solidFill>
                  <a:srgbClr val="ffffff"/>
                </a:solidFill>
                <a:latin typeface="Century Gothic"/>
              </a:rPr>
              <a:t>We want to show you some of our user stories that changes lifes: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800" spc="-1" strike="noStrike">
                <a:solidFill>
                  <a:srgbClr val="ffffff"/>
                </a:solidFill>
                <a:latin typeface="Calibri"/>
              </a:rPr>
              <a:t>I am a critic of a some newspaper. I am sharing my own comments on my page. But usually I can not reach to the majority. Not everyone is reading the newspaper that I write. When I heard I can share my comments on Di-Lib I registered the system so now I can share my comments about the books on my page and with that I can reach much more people than newspapers. This is a whole new level for my job.</a:t>
            </a:r>
            <a:endParaRPr b="0" lang="en-US" sz="2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646200" y="452880"/>
            <a:ext cx="9404280" cy="1400040"/>
          </a:xfrm>
          <a:prstGeom prst="rect">
            <a:avLst/>
          </a:prstGeom>
          <a:noFill/>
          <a:ln w="0">
            <a:noFill/>
          </a:ln>
        </p:spPr>
        <p:txBody>
          <a:bodyPr>
            <a:noAutofit/>
          </a:bodyPr>
          <a:p>
            <a:pPr>
              <a:lnSpc>
                <a:spcPct val="100000"/>
              </a:lnSpc>
            </a:pPr>
            <a:r>
              <a:rPr b="0" lang="tr-TR" sz="4200" spc="-1" strike="noStrike">
                <a:solidFill>
                  <a:srgbClr val="ebebeb"/>
                </a:solidFill>
                <a:latin typeface="Century Gothic"/>
              </a:rPr>
              <a:t>Highlights</a:t>
            </a:r>
            <a:endParaRPr b="0" lang="en-US" sz="4200" spc="-1" strike="noStrike">
              <a:solidFill>
                <a:srgbClr val="ffffff"/>
              </a:solidFill>
              <a:latin typeface="Century Gothic"/>
            </a:endParaRPr>
          </a:p>
        </p:txBody>
      </p:sp>
      <p:sp>
        <p:nvSpPr>
          <p:cNvPr id="113" name="TextShape 2"/>
          <p:cNvSpPr txBox="1"/>
          <p:nvPr/>
        </p:nvSpPr>
        <p:spPr>
          <a:xfrm>
            <a:off x="1103400" y="2053080"/>
            <a:ext cx="10373040" cy="4195080"/>
          </a:xfrm>
          <a:prstGeom prst="rect">
            <a:avLst/>
          </a:prstGeom>
          <a:noFill/>
          <a:ln w="0">
            <a:noFill/>
          </a:ln>
        </p:spPr>
        <p:txBody>
          <a:bodyPr>
            <a:noAutofit/>
          </a:bodyPr>
          <a:p>
            <a:pPr>
              <a:lnSpc>
                <a:spcPct val="100000"/>
              </a:lnSpc>
              <a:spcBef>
                <a:spcPts val="1001"/>
              </a:spcBef>
            </a:pP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800" spc="-1" strike="noStrike">
                <a:solidFill>
                  <a:srgbClr val="ffffff"/>
                </a:solidFill>
                <a:latin typeface="Calibri"/>
              </a:rPr>
              <a:t> </a:t>
            </a:r>
            <a:r>
              <a:rPr b="0" lang="en-US" sz="2800" spc="-1" strike="noStrike">
                <a:solidFill>
                  <a:srgbClr val="ffffff"/>
                </a:solidFill>
                <a:latin typeface="Calibri"/>
              </a:rPr>
              <a:t>I am a student who likes to collect different books of a different series. I can call myself a collector. But it can be a difficult thing because sometimes I can’t find the books I want or some books are not being printed anymore. This makes my hobby very unplesant. That is why I joined the Di-Lib. On the system I can find every book </a:t>
            </a:r>
            <a:r>
              <a:rPr b="0" lang="tr-TR" sz="2800" spc="-1" strike="noStrike">
                <a:solidFill>
                  <a:srgbClr val="ffffff"/>
                </a:solidFill>
                <a:latin typeface="Calibri"/>
              </a:rPr>
              <a:t>I</a:t>
            </a:r>
            <a:r>
              <a:rPr b="0" lang="en-US" sz="2800" spc="-1" strike="noStrike">
                <a:solidFill>
                  <a:srgbClr val="ffffff"/>
                </a:solidFill>
                <a:latin typeface="Calibri"/>
              </a:rPr>
              <a:t> want and I can build my own digital library. I can collect the books I looking for easily. Di-Lib helped me a lot.</a:t>
            </a:r>
            <a:endParaRPr b="0" lang="en-US" sz="2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154</TotalTime>
  <Application>LibreOffice/7.0.2.2$Windows_X86_64 LibreOffice_project/8349ace3c3162073abd90d81fd06dcfb6b36b994</Application>
  <Words>682</Words>
  <Paragraphs>52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2020-11-23T15:52:57Z</dcterms:created>
  <dc:creator>Utku .</dc:creator>
  <dc:description/>
  <dc:language>tr-TR</dc:language>
  <cp:lastModifiedBy/>
  <dcterms:modified xsi:type="dcterms:W3CDTF">2020-11-24T09:38:46Z</dcterms:modified>
  <cp:revision>25</cp:revision>
  <dc:subject/>
  <dc:title>Your Online Library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